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 Extra Bold" charset="1" panose="020B0906030804020204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3283777"/>
            <a:ext cx="8015383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Content Relay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Anders Bo Rasmussen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70420" y="904875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933809" y="4418641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1" y="0"/>
                </a:lnTo>
                <a:lnTo>
                  <a:pt x="893041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25998" y="4376697"/>
            <a:ext cx="768331" cy="939072"/>
          </a:xfrm>
          <a:custGeom>
            <a:avLst/>
            <a:gdLst/>
            <a:ahLst/>
            <a:cxnLst/>
            <a:rect r="r" b="b" t="t" l="l"/>
            <a:pathLst>
              <a:path h="939072" w="768331">
                <a:moveTo>
                  <a:pt x="0" y="0"/>
                </a:moveTo>
                <a:lnTo>
                  <a:pt x="768332" y="0"/>
                </a:lnTo>
                <a:lnTo>
                  <a:pt x="768332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34954" y="4376697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62920" y="6384261"/>
            <a:ext cx="4161784" cy="205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Design was built with the idea that if we experience a spike in data coming in, we can scale the MAM service up - if lot of data was being read, we can scale the CDS instead.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2369568" y="5756734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Scalability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99437" y="6409167"/>
            <a:ext cx="4161784" cy="34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Scope MVP according to time.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06085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Time is short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57083" y="6409167"/>
            <a:ext cx="4161784" cy="17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Dapr was chosen for this MVP because you can easily switch out the building blocks between development and production environments.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63730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Dapr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32775" y="3267746"/>
            <a:ext cx="11622449" cy="227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560"/>
              </a:lnSpc>
              <a:spcBef>
                <a:spcPct val="0"/>
              </a:spcBef>
            </a:pPr>
            <a:r>
              <a:rPr lang="en-US" sz="13257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Solution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C4 System Context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C4 Container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275873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589871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58987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63160" y="652422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Collaboration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652422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63160" y="7149458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83149" y="71494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2912435" y="785019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663160" y="7774965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83149" y="777496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236467"/>
            <a:ext cx="10494490" cy="248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An application needs to be in place for content distribution. So the digital platforms can consume it.</a:t>
            </a:r>
          </a:p>
          <a:p>
            <a:pPr algn="ctr">
              <a:lnSpc>
                <a:spcPts val="3288"/>
              </a:lnSpc>
            </a:pPr>
          </a:p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application must expose content and assets + metadata through an interface that can be easily consumed by digital platform developers as the briefing and order process.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60578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211194"/>
            <a:ext cx="7820698" cy="747270"/>
          </a:xfrm>
          <a:custGeom>
            <a:avLst/>
            <a:gdLst/>
            <a:ahLst/>
            <a:cxnLst/>
            <a:rect r="r" b="b" t="t" l="l"/>
            <a:pathLst>
              <a:path h="747270" w="7820698">
                <a:moveTo>
                  <a:pt x="0" y="0"/>
                </a:moveTo>
                <a:lnTo>
                  <a:pt x="7820698" y="0"/>
                </a:lnTo>
                <a:lnTo>
                  <a:pt x="7820698" y="747269"/>
                </a:lnTo>
                <a:lnTo>
                  <a:pt x="0" y="74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333" r="0" b="-1236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402011"/>
            <a:ext cx="7820698" cy="5973865"/>
            <a:chOff x="0" y="0"/>
            <a:chExt cx="2635594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35594" cy="2013207"/>
            </a:xfrm>
            <a:custGeom>
              <a:avLst/>
              <a:gdLst/>
              <a:ahLst/>
              <a:cxnLst/>
              <a:rect r="r" b="b" t="t" l="l"/>
              <a:pathLst>
                <a:path h="2013207" w="2635594">
                  <a:moveTo>
                    <a:pt x="24748" y="0"/>
                  </a:moveTo>
                  <a:lnTo>
                    <a:pt x="2610846" y="0"/>
                  </a:lnTo>
                  <a:cubicBezTo>
                    <a:pt x="2624514" y="0"/>
                    <a:pt x="2635594" y="11080"/>
                    <a:pt x="2635594" y="24748"/>
                  </a:cubicBezTo>
                  <a:lnTo>
                    <a:pt x="2635594" y="1988459"/>
                  </a:lnTo>
                  <a:cubicBezTo>
                    <a:pt x="2635594" y="1995022"/>
                    <a:pt x="2632986" y="2001317"/>
                    <a:pt x="2628345" y="2005958"/>
                  </a:cubicBezTo>
                  <a:cubicBezTo>
                    <a:pt x="2623704" y="2010599"/>
                    <a:pt x="2617409" y="2013207"/>
                    <a:pt x="2610846" y="2013207"/>
                  </a:cubicBezTo>
                  <a:lnTo>
                    <a:pt x="24748" y="2013207"/>
                  </a:lnTo>
                  <a:cubicBezTo>
                    <a:pt x="11080" y="2013207"/>
                    <a:pt x="0" y="2002127"/>
                    <a:pt x="0" y="1988459"/>
                  </a:cubicBezTo>
                  <a:lnTo>
                    <a:pt x="0" y="24748"/>
                  </a:lnTo>
                  <a:cubicBezTo>
                    <a:pt x="0" y="11080"/>
                    <a:pt x="11080" y="0"/>
                    <a:pt x="24748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35594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28700" y="5388944"/>
            <a:ext cx="7820698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054510" y="2752632"/>
            <a:ext cx="1769077" cy="1769077"/>
          </a:xfrm>
          <a:custGeom>
            <a:avLst/>
            <a:gdLst/>
            <a:ahLst/>
            <a:cxnLst/>
            <a:rect r="r" b="b" t="t" l="l"/>
            <a:pathLst>
              <a:path h="1769077" w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17918" y="8375877"/>
            <a:ext cx="7657554" cy="582587"/>
          </a:xfrm>
          <a:custGeom>
            <a:avLst/>
            <a:gdLst/>
            <a:ahLst/>
            <a:cxnLst/>
            <a:rect r="r" b="b" t="t" l="l"/>
            <a:pathLst>
              <a:path h="582587" w="7657554">
                <a:moveTo>
                  <a:pt x="0" y="0"/>
                </a:moveTo>
                <a:lnTo>
                  <a:pt x="7657554" y="0"/>
                </a:lnTo>
                <a:lnTo>
                  <a:pt x="7657554" y="582586"/>
                </a:lnTo>
                <a:lnTo>
                  <a:pt x="0" y="5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8504" r="-639" b="-427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17918" y="2466355"/>
            <a:ext cx="7706552" cy="5909522"/>
            <a:chOff x="0" y="0"/>
            <a:chExt cx="2597126" cy="19915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7126" cy="1991523"/>
            </a:xfrm>
            <a:custGeom>
              <a:avLst/>
              <a:gdLst/>
              <a:ahLst/>
              <a:cxnLst/>
              <a:rect r="r" b="b" t="t" l="l"/>
              <a:pathLst>
                <a:path h="1991523" w="2597126">
                  <a:moveTo>
                    <a:pt x="25115" y="0"/>
                  </a:moveTo>
                  <a:lnTo>
                    <a:pt x="2572012" y="0"/>
                  </a:lnTo>
                  <a:cubicBezTo>
                    <a:pt x="2578672" y="0"/>
                    <a:pt x="2585060" y="2646"/>
                    <a:pt x="2589770" y="7356"/>
                  </a:cubicBezTo>
                  <a:cubicBezTo>
                    <a:pt x="2594480" y="12066"/>
                    <a:pt x="2597126" y="18454"/>
                    <a:pt x="2597126" y="25115"/>
                  </a:cubicBezTo>
                  <a:lnTo>
                    <a:pt x="2597126" y="1966408"/>
                  </a:lnTo>
                  <a:cubicBezTo>
                    <a:pt x="2597126" y="1980279"/>
                    <a:pt x="2585882" y="1991523"/>
                    <a:pt x="2572012" y="1991523"/>
                  </a:cubicBezTo>
                  <a:lnTo>
                    <a:pt x="25115" y="1991523"/>
                  </a:lnTo>
                  <a:cubicBezTo>
                    <a:pt x="18454" y="1991523"/>
                    <a:pt x="12066" y="1988877"/>
                    <a:pt x="7356" y="1984167"/>
                  </a:cubicBezTo>
                  <a:cubicBezTo>
                    <a:pt x="2646" y="1979457"/>
                    <a:pt x="0" y="1973069"/>
                    <a:pt x="0" y="1966408"/>
                  </a:cubicBezTo>
                  <a:lnTo>
                    <a:pt x="0" y="25115"/>
                  </a:lnTo>
                  <a:cubicBezTo>
                    <a:pt x="0" y="18454"/>
                    <a:pt x="2646" y="12066"/>
                    <a:pt x="7356" y="7356"/>
                  </a:cubicBezTo>
                  <a:cubicBezTo>
                    <a:pt x="12066" y="2646"/>
                    <a:pt x="18454" y="0"/>
                    <a:pt x="25115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597126" cy="2029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9727277" y="5407994"/>
            <a:ext cx="7497193" cy="13122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Solution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9656" y="5499621"/>
            <a:ext cx="7509232" cy="132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</a:pPr>
            <a:r>
              <a:rPr lang="en-US" sz="1519" spc="-3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Acts as out ACL (Anti Corruption Layer) by aggregating data from various sources, validates,  and transform them to be in line to our domain context.</a:t>
            </a:r>
          </a:p>
          <a:p>
            <a:pPr algn="ctr">
              <a:lnSpc>
                <a:spcPts val="2126"/>
              </a:lnSpc>
            </a:pPr>
          </a:p>
          <a:p>
            <a:pPr algn="ctr">
              <a:lnSpc>
                <a:spcPts val="2126"/>
              </a:lnSpc>
            </a:pPr>
            <a:r>
              <a:rPr lang="en-US" sz="1519" spc="-3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Once data is transformed and validated, notifies the Content Distribution Service of the metadata through events.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608025"/>
            <a:ext cx="7820698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Metadata and Asset Management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29970" y="5519614"/>
            <a:ext cx="7284391" cy="18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spc="-3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Handles uploads of assets to S3 bucket.</a:t>
            </a:r>
          </a:p>
          <a:p>
            <a:pPr algn="ctr">
              <a:lnSpc>
                <a:spcPts val="2114"/>
              </a:lnSpc>
            </a:pPr>
            <a:r>
              <a:rPr lang="en-US" sz="1510" spc="-3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Notifies Cloudfront CDN of new and updated assets.</a:t>
            </a:r>
          </a:p>
          <a:p>
            <a:pPr algn="ctr">
              <a:lnSpc>
                <a:spcPts val="2114"/>
              </a:lnSpc>
            </a:pPr>
            <a:r>
              <a:rPr lang="en-US" sz="1510" spc="-3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Notifies Digital Platform Developers of new and updated assets through events.</a:t>
            </a:r>
          </a:p>
          <a:p>
            <a:pPr algn="ctr">
              <a:lnSpc>
                <a:spcPts val="2114"/>
              </a:lnSpc>
            </a:pPr>
            <a:r>
              <a:rPr lang="en-US" sz="1510" spc="-3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Might also support Webhooks in the future.</a:t>
            </a:r>
          </a:p>
          <a:p>
            <a:pPr algn="ctr">
              <a:lnSpc>
                <a:spcPts val="2114"/>
              </a:lnSpc>
            </a:pPr>
          </a:p>
          <a:p>
            <a:pPr algn="ctr">
              <a:lnSpc>
                <a:spcPts val="2114"/>
              </a:lnSpc>
            </a:pPr>
            <a:r>
              <a:rPr lang="en-US" sz="1510" spc="-3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Store metadata in DynamoDB for fast and easy retreival.</a:t>
            </a:r>
          </a:p>
          <a:p>
            <a:pPr algn="ctr">
              <a:lnSpc>
                <a:spcPts val="2114"/>
              </a:lnSpc>
            </a:pPr>
            <a:r>
              <a:rPr lang="en-US" sz="1510" spc="-3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Cache metadata and S3 links in Redis for fast retreival.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17918" y="4703867"/>
            <a:ext cx="7657554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 Distribution Service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487046" y="2726021"/>
            <a:ext cx="1768296" cy="1768296"/>
          </a:xfrm>
          <a:custGeom>
            <a:avLst/>
            <a:gdLst/>
            <a:ahLst/>
            <a:cxnLst/>
            <a:rect r="r" b="b" t="t" l="l"/>
            <a:pathLst>
              <a:path h="1768296" w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210963" y="1458633"/>
            <a:ext cx="13866074" cy="7799667"/>
          </a:xfrm>
          <a:custGeom>
            <a:avLst/>
            <a:gdLst/>
            <a:ahLst/>
            <a:cxnLst/>
            <a:rect r="r" b="b" t="t" l="l"/>
            <a:pathLst>
              <a:path h="7799667" w="13866074">
                <a:moveTo>
                  <a:pt x="0" y="0"/>
                </a:moveTo>
                <a:lnTo>
                  <a:pt x="13866074" y="0"/>
                </a:lnTo>
                <a:lnTo>
                  <a:pt x="13866074" y="7799667"/>
                </a:lnTo>
                <a:lnTo>
                  <a:pt x="0" y="779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17025" y="536362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Solution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93935" y="2261949"/>
            <a:ext cx="10900130" cy="5763103"/>
          </a:xfrm>
          <a:custGeom>
            <a:avLst/>
            <a:gdLst/>
            <a:ahLst/>
            <a:cxnLst/>
            <a:rect r="r" b="b" t="t" l="l"/>
            <a:pathLst>
              <a:path h="5763103" w="10900130">
                <a:moveTo>
                  <a:pt x="0" y="0"/>
                </a:moveTo>
                <a:lnTo>
                  <a:pt x="10900130" y="0"/>
                </a:lnTo>
                <a:lnTo>
                  <a:pt x="10900130" y="5763102"/>
                </a:lnTo>
                <a:lnTo>
                  <a:pt x="0" y="576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17025" y="536362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C4 System Context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58740" y="1639493"/>
            <a:ext cx="14370519" cy="7008014"/>
          </a:xfrm>
          <a:custGeom>
            <a:avLst/>
            <a:gdLst/>
            <a:ahLst/>
            <a:cxnLst/>
            <a:rect r="r" b="b" t="t" l="l"/>
            <a:pathLst>
              <a:path h="7008014" w="14370519">
                <a:moveTo>
                  <a:pt x="0" y="0"/>
                </a:moveTo>
                <a:lnTo>
                  <a:pt x="14370520" y="0"/>
                </a:lnTo>
                <a:lnTo>
                  <a:pt x="14370520" y="7008014"/>
                </a:lnTo>
                <a:lnTo>
                  <a:pt x="0" y="7008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17025" y="536362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C4 Container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81787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Challenges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09132" y="2128374"/>
            <a:ext cx="9006427" cy="17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 number of challenges quickly appeared in this case.</a:t>
            </a:r>
          </a:p>
          <a:p>
            <a:pPr algn="l">
              <a:lnSpc>
                <a:spcPts val="2843"/>
              </a:lnSpc>
            </a:pP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 wanted to have added more tests, and have scoped a MVP that was feasible in the given time frame.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9981264" y="300249"/>
            <a:ext cx="8027935" cy="9598729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t="0" r="-5146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09132" y="7765867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24089" y="5999656"/>
            <a:ext cx="11387207" cy="1766210"/>
            <a:chOff x="0" y="0"/>
            <a:chExt cx="2999100" cy="4651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99100" cy="465175"/>
            </a:xfrm>
            <a:custGeom>
              <a:avLst/>
              <a:gdLst/>
              <a:ahLst/>
              <a:cxnLst/>
              <a:rect r="r" b="b" t="t" l="l"/>
              <a:pathLst>
                <a:path h="465175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455656"/>
                  </a:lnTo>
                  <a:cubicBezTo>
                    <a:pt x="2999100" y="460913"/>
                    <a:pt x="2994838" y="465175"/>
                    <a:pt x="2989581" y="465175"/>
                  </a:cubicBezTo>
                  <a:lnTo>
                    <a:pt x="9518" y="465175"/>
                  </a:lnTo>
                  <a:cubicBezTo>
                    <a:pt x="6994" y="465175"/>
                    <a:pt x="4573" y="464172"/>
                    <a:pt x="2788" y="462387"/>
                  </a:cubicBezTo>
                  <a:cubicBezTo>
                    <a:pt x="1003" y="460602"/>
                    <a:pt x="0" y="458181"/>
                    <a:pt x="0" y="455656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99100" cy="5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70550" y="5671148"/>
            <a:ext cx="2772169" cy="685553"/>
            <a:chOff x="0" y="0"/>
            <a:chExt cx="1013291" cy="2505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Challenge</a:t>
              </a: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01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927364" y="5671148"/>
            <a:ext cx="2772169" cy="685553"/>
            <a:chOff x="0" y="0"/>
            <a:chExt cx="1013291" cy="25058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Challenge </a:t>
              </a: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84179" y="5671148"/>
            <a:ext cx="2670160" cy="685553"/>
            <a:chOff x="0" y="0"/>
            <a:chExt cx="976004" cy="25058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Challenge</a:t>
              </a: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03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325886" y="6499576"/>
            <a:ext cx="2661498" cy="59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Way too much time was spent on the ACL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014183" y="6499576"/>
            <a:ext cx="2661498" cy="89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“We figure it out as we go” attitude might not always work when time is short.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04545" y="6499576"/>
            <a:ext cx="2661498" cy="59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No domain experts - or sparring partners.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5242111"/>
            <a:ext cx="9210903" cy="4016189"/>
          </a:xfrm>
          <a:custGeom>
            <a:avLst/>
            <a:gdLst/>
            <a:ahLst/>
            <a:cxnLst/>
            <a:rect r="r" b="b" t="t" l="l"/>
            <a:pathLst>
              <a:path h="4016189" w="9210903">
                <a:moveTo>
                  <a:pt x="0" y="0"/>
                </a:moveTo>
                <a:lnTo>
                  <a:pt x="9210903" y="0"/>
                </a:lnTo>
                <a:lnTo>
                  <a:pt x="9210903" y="4016189"/>
                </a:lnTo>
                <a:lnTo>
                  <a:pt x="0" y="4016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954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8345" y="3122239"/>
            <a:ext cx="8414772" cy="142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Context mapping.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Agile board.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Pair programming.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MVP scoping with Product Owner.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8345" y="2273750"/>
            <a:ext cx="4155745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Collaboration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DAGSNwoyZ04</dc:identifier>
  <dcterms:modified xsi:type="dcterms:W3CDTF">2011-08-01T06:04:30Z</dcterms:modified>
  <cp:revision>1</cp:revision>
  <dc:title>By: Anders Bo Rasmussen</dc:title>
</cp:coreProperties>
</file>